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8" r:id="rId10"/>
    <p:sldId id="269" r:id="rId11"/>
    <p:sldId id="270" r:id="rId12"/>
    <p:sldId id="271" r:id="rId13"/>
    <p:sldId id="272" r:id="rId14"/>
    <p:sldId id="273"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5E8297-AE72-4C3D-A446-B0E967B9E616}"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32086-67DC-4276-AAE4-D3097F9CDF21}" type="slidenum">
              <a:rPr lang="en-US" smtClean="0"/>
              <a:t>‹#›</a:t>
            </a:fld>
            <a:endParaRPr lang="en-US"/>
          </a:p>
        </p:txBody>
      </p:sp>
    </p:spTree>
    <p:extLst>
      <p:ext uri="{BB962C8B-B14F-4D97-AF65-F5344CB8AC3E}">
        <p14:creationId xmlns:p14="http://schemas.microsoft.com/office/powerpoint/2010/main" val="2058142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5E8297-AE72-4C3D-A446-B0E967B9E616}"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32086-67DC-4276-AAE4-D3097F9CDF21}" type="slidenum">
              <a:rPr lang="en-US" smtClean="0"/>
              <a:t>‹#›</a:t>
            </a:fld>
            <a:endParaRPr lang="en-US"/>
          </a:p>
        </p:txBody>
      </p:sp>
    </p:spTree>
    <p:extLst>
      <p:ext uri="{BB962C8B-B14F-4D97-AF65-F5344CB8AC3E}">
        <p14:creationId xmlns:p14="http://schemas.microsoft.com/office/powerpoint/2010/main" val="3764648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5E8297-AE72-4C3D-A446-B0E967B9E616}"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32086-67DC-4276-AAE4-D3097F9CDF21}" type="slidenum">
              <a:rPr lang="en-US" smtClean="0"/>
              <a:t>‹#›</a:t>
            </a:fld>
            <a:endParaRPr lang="en-US"/>
          </a:p>
        </p:txBody>
      </p:sp>
    </p:spTree>
    <p:extLst>
      <p:ext uri="{BB962C8B-B14F-4D97-AF65-F5344CB8AC3E}">
        <p14:creationId xmlns:p14="http://schemas.microsoft.com/office/powerpoint/2010/main" val="2781618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5E8297-AE72-4C3D-A446-B0E967B9E616}"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32086-67DC-4276-AAE4-D3097F9CDF21}" type="slidenum">
              <a:rPr lang="en-US" smtClean="0"/>
              <a:t>‹#›</a:t>
            </a:fld>
            <a:endParaRPr lang="en-US"/>
          </a:p>
        </p:txBody>
      </p:sp>
    </p:spTree>
    <p:extLst>
      <p:ext uri="{BB962C8B-B14F-4D97-AF65-F5344CB8AC3E}">
        <p14:creationId xmlns:p14="http://schemas.microsoft.com/office/powerpoint/2010/main" val="2836641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5E8297-AE72-4C3D-A446-B0E967B9E616}"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32086-67DC-4276-AAE4-D3097F9CDF21}" type="slidenum">
              <a:rPr lang="en-US" smtClean="0"/>
              <a:t>‹#›</a:t>
            </a:fld>
            <a:endParaRPr lang="en-US"/>
          </a:p>
        </p:txBody>
      </p:sp>
    </p:spTree>
    <p:extLst>
      <p:ext uri="{BB962C8B-B14F-4D97-AF65-F5344CB8AC3E}">
        <p14:creationId xmlns:p14="http://schemas.microsoft.com/office/powerpoint/2010/main" val="1003120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5E8297-AE72-4C3D-A446-B0E967B9E616}"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032086-67DC-4276-AAE4-D3097F9CDF21}" type="slidenum">
              <a:rPr lang="en-US" smtClean="0"/>
              <a:t>‹#›</a:t>
            </a:fld>
            <a:endParaRPr lang="en-US"/>
          </a:p>
        </p:txBody>
      </p:sp>
    </p:spTree>
    <p:extLst>
      <p:ext uri="{BB962C8B-B14F-4D97-AF65-F5344CB8AC3E}">
        <p14:creationId xmlns:p14="http://schemas.microsoft.com/office/powerpoint/2010/main" val="847038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5E8297-AE72-4C3D-A446-B0E967B9E616}" type="datetimeFigureOut">
              <a:rPr lang="en-US" smtClean="0"/>
              <a:t>1/28/2013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032086-67DC-4276-AAE4-D3097F9CDF21}" type="slidenum">
              <a:rPr lang="en-US" smtClean="0"/>
              <a:t>‹#›</a:t>
            </a:fld>
            <a:endParaRPr lang="en-US"/>
          </a:p>
        </p:txBody>
      </p:sp>
    </p:spTree>
    <p:extLst>
      <p:ext uri="{BB962C8B-B14F-4D97-AF65-F5344CB8AC3E}">
        <p14:creationId xmlns:p14="http://schemas.microsoft.com/office/powerpoint/2010/main" val="582238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5E8297-AE72-4C3D-A446-B0E967B9E616}" type="datetimeFigureOut">
              <a:rPr lang="en-US" smtClean="0"/>
              <a:t>1/28/2013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032086-67DC-4276-AAE4-D3097F9CDF21}" type="slidenum">
              <a:rPr lang="en-US" smtClean="0"/>
              <a:t>‹#›</a:t>
            </a:fld>
            <a:endParaRPr lang="en-US"/>
          </a:p>
        </p:txBody>
      </p:sp>
    </p:spTree>
    <p:extLst>
      <p:ext uri="{BB962C8B-B14F-4D97-AF65-F5344CB8AC3E}">
        <p14:creationId xmlns:p14="http://schemas.microsoft.com/office/powerpoint/2010/main" val="1740191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5E8297-AE72-4C3D-A446-B0E967B9E616}" type="datetimeFigureOut">
              <a:rPr lang="en-US" smtClean="0"/>
              <a:t>1/28/2013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032086-67DC-4276-AAE4-D3097F9CDF21}" type="slidenum">
              <a:rPr lang="en-US" smtClean="0"/>
              <a:t>‹#›</a:t>
            </a:fld>
            <a:endParaRPr lang="en-US"/>
          </a:p>
        </p:txBody>
      </p:sp>
    </p:spTree>
    <p:extLst>
      <p:ext uri="{BB962C8B-B14F-4D97-AF65-F5344CB8AC3E}">
        <p14:creationId xmlns:p14="http://schemas.microsoft.com/office/powerpoint/2010/main" val="414535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5E8297-AE72-4C3D-A446-B0E967B9E616}"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032086-67DC-4276-AAE4-D3097F9CDF21}" type="slidenum">
              <a:rPr lang="en-US" smtClean="0"/>
              <a:t>‹#›</a:t>
            </a:fld>
            <a:endParaRPr lang="en-US"/>
          </a:p>
        </p:txBody>
      </p:sp>
    </p:spTree>
    <p:extLst>
      <p:ext uri="{BB962C8B-B14F-4D97-AF65-F5344CB8AC3E}">
        <p14:creationId xmlns:p14="http://schemas.microsoft.com/office/powerpoint/2010/main" val="4145930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5E8297-AE72-4C3D-A446-B0E967B9E616}"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032086-67DC-4276-AAE4-D3097F9CDF21}" type="slidenum">
              <a:rPr lang="en-US" smtClean="0"/>
              <a:t>‹#›</a:t>
            </a:fld>
            <a:endParaRPr lang="en-US"/>
          </a:p>
        </p:txBody>
      </p:sp>
    </p:spTree>
    <p:extLst>
      <p:ext uri="{BB962C8B-B14F-4D97-AF65-F5344CB8AC3E}">
        <p14:creationId xmlns:p14="http://schemas.microsoft.com/office/powerpoint/2010/main" val="1666848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5E8297-AE72-4C3D-A446-B0E967B9E616}" type="datetimeFigureOut">
              <a:rPr lang="en-US" smtClean="0"/>
              <a:t>1/28/2013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32086-67DC-4276-AAE4-D3097F9CDF21}" type="slidenum">
              <a:rPr lang="en-US" smtClean="0"/>
              <a:t>‹#›</a:t>
            </a:fld>
            <a:endParaRPr lang="en-US"/>
          </a:p>
        </p:txBody>
      </p:sp>
    </p:spTree>
    <p:extLst>
      <p:ext uri="{BB962C8B-B14F-4D97-AF65-F5344CB8AC3E}">
        <p14:creationId xmlns:p14="http://schemas.microsoft.com/office/powerpoint/2010/main" val="4292237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470025"/>
          </a:xfrm>
        </p:spPr>
        <p:txBody>
          <a:bodyPr>
            <a:normAutofit/>
          </a:bodyPr>
          <a:lstStyle/>
          <a:p>
            <a:r>
              <a:rPr lang="fa-IR" sz="3200" dirty="0" smtClean="0">
                <a:latin typeface="Arial" pitchFamily="34" charset="0"/>
                <a:cs typeface="B Yekan" pitchFamily="2" charset="-78"/>
              </a:rPr>
              <a:t>محاسبات عددی و برنامه نویسی</a:t>
            </a:r>
            <a:endParaRPr lang="en-US" sz="3200" dirty="0">
              <a:latin typeface="Arial" pitchFamily="34" charset="0"/>
              <a:cs typeface="B Yekan" pitchFamily="2" charset="-78"/>
            </a:endParaRPr>
          </a:p>
        </p:txBody>
      </p:sp>
      <p:sp>
        <p:nvSpPr>
          <p:cNvPr id="3" name="Subtitle 2"/>
          <p:cNvSpPr>
            <a:spLocks noGrp="1"/>
          </p:cNvSpPr>
          <p:nvPr>
            <p:ph type="subTitle" idx="1"/>
          </p:nvPr>
        </p:nvSpPr>
        <p:spPr>
          <a:xfrm>
            <a:off x="1371600" y="3962400"/>
            <a:ext cx="6400800" cy="1752600"/>
          </a:xfrm>
        </p:spPr>
        <p:txBody>
          <a:bodyPr/>
          <a:lstStyle/>
          <a:p>
            <a:r>
              <a:rPr lang="fa-IR" dirty="0" smtClean="0">
                <a:latin typeface="Arial" pitchFamily="34" charset="0"/>
                <a:cs typeface="B Yekan" pitchFamily="2" charset="-78"/>
              </a:rPr>
              <a:t>دانشگاه صنعتی امیرکبیر</a:t>
            </a:r>
          </a:p>
          <a:p>
            <a:r>
              <a:rPr lang="fa-IR" dirty="0" smtClean="0">
                <a:latin typeface="Arial" pitchFamily="34" charset="0"/>
                <a:cs typeface="B Yekan" pitchFamily="2" charset="-78"/>
              </a:rPr>
              <a:t>محمد علی احمدی پژوه</a:t>
            </a:r>
          </a:p>
          <a:p>
            <a:r>
              <a:rPr lang="fa-IR" dirty="0" smtClean="0">
                <a:latin typeface="Arial" pitchFamily="34" charset="0"/>
                <a:cs typeface="B Yekan" pitchFamily="2" charset="-78"/>
              </a:rPr>
              <a:t>زمستان 1391</a:t>
            </a:r>
            <a:endParaRPr lang="en-US" dirty="0">
              <a:latin typeface="Arial" pitchFamily="34" charset="0"/>
              <a:cs typeface="B Yekan" pitchFamily="2" charset="-78"/>
            </a:endParaRPr>
          </a:p>
        </p:txBody>
      </p:sp>
      <p:sp>
        <p:nvSpPr>
          <p:cNvPr id="4" name="Subtitle 2"/>
          <p:cNvSpPr txBox="1">
            <a:spLocks/>
          </p:cNvSpPr>
          <p:nvPr/>
        </p:nvSpPr>
        <p:spPr>
          <a:xfrm>
            <a:off x="1524000" y="2743200"/>
            <a:ext cx="6400800" cy="609600"/>
          </a:xfrm>
          <a:prstGeom prst="rect">
            <a:avLst/>
          </a:prstGeom>
        </p:spPr>
        <p:txBody>
          <a:bodyPr vert="horz" lIns="91440" tIns="45720" rIns="91440" bIns="45720" rtlCol="0">
            <a:noAutofit/>
          </a:bodyPr>
          <a:lstStyle/>
          <a:p>
            <a:pPr lvl="0" algn="ctr">
              <a:spcBef>
                <a:spcPct val="20000"/>
              </a:spcBef>
              <a:defRPr/>
            </a:pPr>
            <a:r>
              <a:rPr lang="fa-IR" sz="4400" b="1" dirty="0" smtClean="0">
                <a:latin typeface="Arial" pitchFamily="34" charset="0"/>
                <a:cs typeface="B Yekan" pitchFamily="2" charset="-78"/>
              </a:rPr>
              <a:t>معرفی درس</a:t>
            </a:r>
            <a:endParaRPr kumimoji="0" lang="en-US" sz="4400" b="0" i="0" u="none" strike="noStrike" kern="1200" cap="none" spc="0" normalizeH="0" noProof="0" dirty="0" smtClean="0">
              <a:ln>
                <a:noFill/>
              </a:ln>
              <a:solidFill>
                <a:schemeClr val="tx1">
                  <a:tint val="75000"/>
                </a:schemeClr>
              </a:solidFill>
              <a:effectLst/>
              <a:uLnTx/>
              <a:uFillTx/>
              <a:latin typeface="Arial" pitchFamily="34" charset="0"/>
              <a:cs typeface="B Yekan" pitchFamily="2" charset="-78"/>
            </a:endParaRPr>
          </a:p>
        </p:txBody>
      </p:sp>
      <p:sp>
        <p:nvSpPr>
          <p:cNvPr id="5" name="Subtitle 2"/>
          <p:cNvSpPr txBox="1">
            <a:spLocks/>
          </p:cNvSpPr>
          <p:nvPr/>
        </p:nvSpPr>
        <p:spPr>
          <a:xfrm>
            <a:off x="1524000" y="304800"/>
            <a:ext cx="6400800" cy="609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a-IR" sz="3200" b="0" i="0" u="none" strike="noStrike" kern="1200" cap="none" spc="0" normalizeH="0" noProof="0" dirty="0" smtClean="0">
                <a:ln>
                  <a:noFill/>
                </a:ln>
                <a:solidFill>
                  <a:schemeClr val="tx1">
                    <a:tint val="75000"/>
                  </a:schemeClr>
                </a:solidFill>
                <a:effectLst/>
                <a:uLnTx/>
                <a:uFillTx/>
                <a:latin typeface="Arial" pitchFamily="34" charset="0"/>
                <a:ea typeface="+mn-ea"/>
                <a:cs typeface="B Yekan" pitchFamily="2" charset="-78"/>
              </a:rPr>
              <a:t>بنام خدا</a:t>
            </a:r>
            <a:endParaRPr kumimoji="0" lang="en-US" sz="3200" b="0" i="0" u="none" strike="noStrike" kern="1200" cap="none" spc="0" normalizeH="0" noProof="0" dirty="0" smtClean="0">
              <a:ln>
                <a:noFill/>
              </a:ln>
              <a:solidFill>
                <a:schemeClr val="tx1">
                  <a:tint val="75000"/>
                </a:schemeClr>
              </a:solidFill>
              <a:effectLst/>
              <a:uLnTx/>
              <a:uFillTx/>
              <a:latin typeface="Arial" pitchFamily="34" charset="0"/>
              <a:ea typeface="+mn-ea"/>
              <a:cs typeface="B Yekan" pitchFamily="2" charset="-78"/>
            </a:endParaRPr>
          </a:p>
        </p:txBody>
      </p:sp>
    </p:spTree>
    <p:extLst>
      <p:ext uri="{BB962C8B-B14F-4D97-AF65-F5344CB8AC3E}">
        <p14:creationId xmlns:p14="http://schemas.microsoft.com/office/powerpoint/2010/main" val="782221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مثال</a:t>
            </a:r>
            <a:endParaRPr lang="en-US" dirty="0"/>
          </a:p>
        </p:txBody>
      </p:sp>
      <p:sp>
        <p:nvSpPr>
          <p:cNvPr id="3" name="Content Placeholder 2"/>
          <p:cNvSpPr>
            <a:spLocks noGrp="1"/>
          </p:cNvSpPr>
          <p:nvPr>
            <p:ph idx="1"/>
          </p:nvPr>
        </p:nvSpPr>
        <p:spPr/>
        <p:txBody>
          <a:bodyPr/>
          <a:lstStyle/>
          <a:p>
            <a:pPr algn="r" rtl="1"/>
            <a:r>
              <a:rPr lang="fa-IR" dirty="0" smtClean="0"/>
              <a:t>تعداد سطح های ممکن 7 وضعیت باشد و کمتر از کل دامنه تغییرات باشد.</a:t>
            </a:r>
          </a:p>
          <a:p>
            <a:pPr algn="r" rtl="1"/>
            <a:endParaRPr lang="fa-IR" dirty="0"/>
          </a:p>
          <a:p>
            <a:pPr algn="r" rtl="1"/>
            <a:endParaRPr lang="fa-IR" dirty="0" smtClean="0"/>
          </a:p>
          <a:p>
            <a:pPr algn="r" rtl="1"/>
            <a:endParaRPr lang="fa-IR" dirty="0"/>
          </a:p>
          <a:p>
            <a:pPr algn="r" rtl="1"/>
            <a:endParaRPr lang="fa-IR" dirty="0" smtClean="0"/>
          </a:p>
          <a:p>
            <a:pPr algn="r" rtl="1"/>
            <a:r>
              <a:rPr lang="fa-IR" dirty="0" smtClean="0"/>
              <a:t>در این وضعیت دقت ثبت در بخشی از سیگنال زیاد و در بخشی بسیار پایین است.</a:t>
            </a:r>
            <a:endParaRPr lang="en-US" dirty="0"/>
          </a:p>
        </p:txBody>
      </p:sp>
      <p:pic>
        <p:nvPicPr>
          <p:cNvPr id="4" name="Picture 7" descr="Figure_aliassing7"/>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743200"/>
            <a:ext cx="6657975" cy="2133600"/>
          </a:xfrm>
          <a:prstGeom prst="rect">
            <a:avLst/>
          </a:prstGeom>
          <a:noFill/>
          <a:extLst>
            <a:ext uri="{909E8E84-426E-40DD-AFC4-6F175D3DCCD1}">
              <a14:hiddenFill xmlns:a14="http://schemas.microsoft.com/office/drawing/2010/main">
                <a:solidFill>
                  <a:srgbClr val="FFFFFF"/>
                </a:solidFill>
              </a14:hiddenFill>
            </a:ext>
          </a:extLst>
        </p:spPr>
      </p:pic>
      <p:sp>
        <p:nvSpPr>
          <p:cNvPr id="6" name="Left-Right Arrow 5"/>
          <p:cNvSpPr/>
          <p:nvPr/>
        </p:nvSpPr>
        <p:spPr>
          <a:xfrm>
            <a:off x="2286000" y="4267200"/>
            <a:ext cx="1143000" cy="1524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Left-Right Arrow 6"/>
          <p:cNvSpPr/>
          <p:nvPr/>
        </p:nvSpPr>
        <p:spPr>
          <a:xfrm>
            <a:off x="3962400" y="4278086"/>
            <a:ext cx="1143000" cy="1524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Left-Right Arrow 7"/>
          <p:cNvSpPr/>
          <p:nvPr/>
        </p:nvSpPr>
        <p:spPr>
          <a:xfrm>
            <a:off x="3429000" y="4278086"/>
            <a:ext cx="533400" cy="141514"/>
          </a:xfrm>
          <a:prstGeom prst="lef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9" name="Left-Right Arrow 8"/>
          <p:cNvSpPr/>
          <p:nvPr/>
        </p:nvSpPr>
        <p:spPr>
          <a:xfrm>
            <a:off x="5105400" y="4288972"/>
            <a:ext cx="533400" cy="141514"/>
          </a:xfrm>
          <a:prstGeom prst="lef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0" name="TextBox 9"/>
          <p:cNvSpPr txBox="1"/>
          <p:nvPr/>
        </p:nvSpPr>
        <p:spPr>
          <a:xfrm>
            <a:off x="2405743" y="4508250"/>
            <a:ext cx="903514" cy="369332"/>
          </a:xfrm>
          <a:prstGeom prst="rect">
            <a:avLst/>
          </a:prstGeom>
          <a:noFill/>
        </p:spPr>
        <p:txBody>
          <a:bodyPr wrap="square" rtlCol="0">
            <a:spAutoFit/>
          </a:bodyPr>
          <a:lstStyle/>
          <a:p>
            <a:r>
              <a:rPr lang="fa-IR" dirty="0" smtClean="0"/>
              <a:t>دقت کم</a:t>
            </a:r>
            <a:endParaRPr lang="en-US" dirty="0"/>
          </a:p>
        </p:txBody>
      </p:sp>
      <p:sp>
        <p:nvSpPr>
          <p:cNvPr id="11" name="TextBox 10"/>
          <p:cNvSpPr txBox="1"/>
          <p:nvPr/>
        </p:nvSpPr>
        <p:spPr>
          <a:xfrm>
            <a:off x="4082143" y="4520309"/>
            <a:ext cx="903514" cy="369332"/>
          </a:xfrm>
          <a:prstGeom prst="rect">
            <a:avLst/>
          </a:prstGeom>
          <a:noFill/>
        </p:spPr>
        <p:txBody>
          <a:bodyPr wrap="square" rtlCol="0">
            <a:spAutoFit/>
          </a:bodyPr>
          <a:lstStyle/>
          <a:p>
            <a:r>
              <a:rPr lang="fa-IR" dirty="0" smtClean="0"/>
              <a:t>دقت کم</a:t>
            </a:r>
            <a:endParaRPr lang="en-US" dirty="0"/>
          </a:p>
        </p:txBody>
      </p:sp>
      <p:sp>
        <p:nvSpPr>
          <p:cNvPr id="12" name="TextBox 11"/>
          <p:cNvSpPr txBox="1"/>
          <p:nvPr/>
        </p:nvSpPr>
        <p:spPr>
          <a:xfrm>
            <a:off x="3276600" y="4500102"/>
            <a:ext cx="903514" cy="369332"/>
          </a:xfrm>
          <a:prstGeom prst="rect">
            <a:avLst/>
          </a:prstGeom>
          <a:noFill/>
        </p:spPr>
        <p:txBody>
          <a:bodyPr wrap="square" rtlCol="0">
            <a:spAutoFit/>
          </a:bodyPr>
          <a:lstStyle/>
          <a:p>
            <a:r>
              <a:rPr lang="fa-IR" dirty="0" smtClean="0"/>
              <a:t>دقت بالا</a:t>
            </a:r>
            <a:endParaRPr lang="en-US" dirty="0"/>
          </a:p>
        </p:txBody>
      </p:sp>
      <p:sp>
        <p:nvSpPr>
          <p:cNvPr id="13" name="TextBox 12"/>
          <p:cNvSpPr txBox="1"/>
          <p:nvPr/>
        </p:nvSpPr>
        <p:spPr>
          <a:xfrm>
            <a:off x="4920343" y="4537061"/>
            <a:ext cx="903514" cy="369332"/>
          </a:xfrm>
          <a:prstGeom prst="rect">
            <a:avLst/>
          </a:prstGeom>
          <a:noFill/>
        </p:spPr>
        <p:txBody>
          <a:bodyPr wrap="square" rtlCol="0">
            <a:spAutoFit/>
          </a:bodyPr>
          <a:lstStyle/>
          <a:p>
            <a:r>
              <a:rPr lang="fa-IR" dirty="0" smtClean="0"/>
              <a:t>دقت بالا</a:t>
            </a:r>
            <a:endParaRPr lang="en-US" dirty="0"/>
          </a:p>
        </p:txBody>
      </p:sp>
    </p:spTree>
    <p:extLst>
      <p:ext uri="{BB962C8B-B14F-4D97-AF65-F5344CB8AC3E}">
        <p14:creationId xmlns:p14="http://schemas.microsoft.com/office/powerpoint/2010/main" val="3401718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مثال</a:t>
            </a:r>
            <a:endParaRPr lang="en-US" dirty="0"/>
          </a:p>
        </p:txBody>
      </p:sp>
      <p:sp>
        <p:nvSpPr>
          <p:cNvPr id="3" name="Content Placeholder 2"/>
          <p:cNvSpPr>
            <a:spLocks noGrp="1"/>
          </p:cNvSpPr>
          <p:nvPr>
            <p:ph idx="1"/>
          </p:nvPr>
        </p:nvSpPr>
        <p:spPr/>
        <p:txBody>
          <a:bodyPr/>
          <a:lstStyle/>
          <a:p>
            <a:pPr algn="r" rtl="1"/>
            <a:r>
              <a:rPr lang="fa-IR" dirty="0" smtClean="0"/>
              <a:t>تعداد حالات ممکن همان 7 وضعیت باشد اما محدوده بیش از تغییرات سیگنال پوشش داده شود.</a:t>
            </a:r>
          </a:p>
          <a:p>
            <a:pPr algn="r" rtl="1"/>
            <a:endParaRPr lang="fa-IR" dirty="0"/>
          </a:p>
          <a:p>
            <a:pPr algn="r" rtl="1"/>
            <a:endParaRPr lang="fa-IR" dirty="0" smtClean="0"/>
          </a:p>
          <a:p>
            <a:pPr algn="r" rtl="1"/>
            <a:endParaRPr lang="fa-IR" dirty="0"/>
          </a:p>
          <a:p>
            <a:pPr algn="r" rtl="1"/>
            <a:endParaRPr lang="fa-IR" dirty="0" smtClean="0"/>
          </a:p>
          <a:p>
            <a:pPr algn="r" rtl="1"/>
            <a:r>
              <a:rPr lang="fa-IR" dirty="0" smtClean="0"/>
              <a:t>در این وضعیت دقت در تمام سیگنال به یک اندازه است. این دقت از بخش دقیق مثال قبل کمتر است. </a:t>
            </a:r>
            <a:endParaRPr lang="en-US" dirty="0"/>
          </a:p>
        </p:txBody>
      </p:sp>
      <p:pic>
        <p:nvPicPr>
          <p:cNvPr id="4" name="Picture 6" descr="Figure_dynamic_range"/>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590801"/>
            <a:ext cx="51054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9852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نتیجه 1</a:t>
            </a:r>
            <a:endParaRPr lang="en-US" dirty="0"/>
          </a:p>
        </p:txBody>
      </p:sp>
      <p:sp>
        <p:nvSpPr>
          <p:cNvPr id="3" name="Content Placeholder 2"/>
          <p:cNvSpPr>
            <a:spLocks noGrp="1"/>
          </p:cNvSpPr>
          <p:nvPr>
            <p:ph idx="1"/>
          </p:nvPr>
        </p:nvSpPr>
        <p:spPr/>
        <p:txBody>
          <a:bodyPr/>
          <a:lstStyle/>
          <a:p>
            <a:pPr algn="r" rtl="1"/>
            <a:r>
              <a:rPr lang="fa-IR" dirty="0" smtClean="0"/>
              <a:t>بخشی از دقت به این موضوع بر می گردد که تعداد وضعیت ممکن برای ثبت یک داده دیجیتال یا به عبارت دیگر تعداد بیتی که برای هر عدد اختصاص داده شده چقدر است.</a:t>
            </a:r>
          </a:p>
          <a:p>
            <a:pPr algn="r" rtl="1"/>
            <a:r>
              <a:rPr lang="fa-IR" dirty="0" smtClean="0"/>
              <a:t>بخشی از دقت نیز به این موضوع بر می گردد که این تعداد سطوح ممکن، برای چه اندازه ای از سیگنال استفاده شده باشد.</a:t>
            </a:r>
            <a:endParaRPr lang="en-US" dirty="0"/>
          </a:p>
        </p:txBody>
      </p:sp>
    </p:spTree>
    <p:extLst>
      <p:ext uri="{BB962C8B-B14F-4D97-AF65-F5344CB8AC3E}">
        <p14:creationId xmlns:p14="http://schemas.microsoft.com/office/powerpoint/2010/main" val="823259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تبدیل سیگنال آنالوگ به دیجیتال</a:t>
            </a:r>
            <a:endParaRPr lang="en-US" dirty="0"/>
          </a:p>
        </p:txBody>
      </p:sp>
      <p:sp>
        <p:nvSpPr>
          <p:cNvPr id="3" name="Content Placeholder 2"/>
          <p:cNvSpPr>
            <a:spLocks noGrp="1"/>
          </p:cNvSpPr>
          <p:nvPr>
            <p:ph idx="1"/>
          </p:nvPr>
        </p:nvSpPr>
        <p:spPr>
          <a:xfrm>
            <a:off x="457200" y="1600201"/>
            <a:ext cx="8229600" cy="2819400"/>
          </a:xfrm>
        </p:spPr>
        <p:txBody>
          <a:bodyPr>
            <a:normAutofit fontScale="85000" lnSpcReduction="10000"/>
          </a:bodyPr>
          <a:lstStyle/>
          <a:p>
            <a:pPr algn="r" rtl="1"/>
            <a:r>
              <a:rPr lang="fa-IR" dirty="0" smtClean="0"/>
              <a:t>گسسته سازی در زمان:</a:t>
            </a:r>
          </a:p>
          <a:p>
            <a:pPr marL="0" indent="0" algn="r" rtl="1">
              <a:buNone/>
            </a:pPr>
            <a:r>
              <a:rPr lang="fa-IR" dirty="0" smtClean="0"/>
              <a:t>معمولا در زمانهای ثابتی (</a:t>
            </a:r>
            <a:r>
              <a:rPr lang="en-US" dirty="0" smtClean="0"/>
              <a:t>T</a:t>
            </a:r>
            <a:r>
              <a:rPr lang="fa-IR" dirty="0" smtClean="0"/>
              <a:t>) که آنرا زمان نمونه برداری می نامند، سیگنال را گسسته می کنند. اگر این زمان کوچک شود، مجموعه نمونه ها می تواند معادل خوبی از سیگنال آنالوگ واقعی باشد. در مثال زیر فاصله نمونه ها زیاد است و لذا سیگنال دیجیتال شده، معادل مناسبی از سیگنال آنالوگ نیست. یعنی نمی توان سیگنال اصلی را بازسازی کرد.</a:t>
            </a:r>
          </a:p>
          <a:p>
            <a:pPr algn="r" rtl="1"/>
            <a:endParaRPr lang="en-US" dirty="0"/>
          </a:p>
        </p:txBody>
      </p:sp>
      <p:grpSp>
        <p:nvGrpSpPr>
          <p:cNvPr id="4" name="Group 3"/>
          <p:cNvGrpSpPr>
            <a:grpSpLocks/>
          </p:cNvGrpSpPr>
          <p:nvPr/>
        </p:nvGrpSpPr>
        <p:grpSpPr bwMode="auto">
          <a:xfrm>
            <a:off x="10886" y="4258469"/>
            <a:ext cx="8766175" cy="2309813"/>
            <a:chOff x="0" y="909"/>
            <a:chExt cx="5522" cy="1455"/>
          </a:xfrm>
        </p:grpSpPr>
        <p:pic>
          <p:nvPicPr>
            <p:cNvPr id="5" name="Picture 4" descr="Figure_aliassing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
              <a:ext cx="5522" cy="1250"/>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8"/>
            <p:cNvSpPr txBox="1">
              <a:spLocks noChangeArrowheads="1"/>
            </p:cNvSpPr>
            <p:nvPr/>
          </p:nvSpPr>
          <p:spPr bwMode="auto">
            <a:xfrm>
              <a:off x="1118" y="2133"/>
              <a:ext cx="21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a:solidFill>
                    <a:schemeClr val="accent2"/>
                  </a:solidFill>
                  <a:latin typeface="Comic Sans MS" pitchFamily="66" charset="0"/>
                </a:rPr>
                <a:t>T</a:t>
              </a:r>
            </a:p>
          </p:txBody>
        </p:sp>
        <p:sp>
          <p:nvSpPr>
            <p:cNvPr id="7" name="Line 9"/>
            <p:cNvSpPr>
              <a:spLocks noChangeShapeType="1"/>
            </p:cNvSpPr>
            <p:nvPr/>
          </p:nvSpPr>
          <p:spPr bwMode="auto">
            <a:xfrm>
              <a:off x="864" y="2112"/>
              <a:ext cx="665" cy="0"/>
            </a:xfrm>
            <a:prstGeom prst="line">
              <a:avLst/>
            </a:prstGeom>
            <a:noFill/>
            <a:ln w="9525">
              <a:solidFill>
                <a:schemeClr val="accent2"/>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a:p>
          </p:txBody>
        </p:sp>
      </p:grpSp>
    </p:spTree>
    <p:extLst>
      <p:ext uri="{BB962C8B-B14F-4D97-AF65-F5344CB8AC3E}">
        <p14:creationId xmlns:p14="http://schemas.microsoft.com/office/powerpoint/2010/main" val="2458547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نتیجه 2</a:t>
            </a:r>
            <a:endParaRPr lang="en-US" dirty="0"/>
          </a:p>
        </p:txBody>
      </p:sp>
      <p:sp>
        <p:nvSpPr>
          <p:cNvPr id="3" name="Content Placeholder 2"/>
          <p:cNvSpPr>
            <a:spLocks noGrp="1"/>
          </p:cNvSpPr>
          <p:nvPr>
            <p:ph idx="1"/>
          </p:nvPr>
        </p:nvSpPr>
        <p:spPr/>
        <p:txBody>
          <a:bodyPr/>
          <a:lstStyle/>
          <a:p>
            <a:pPr algn="r" rtl="1"/>
            <a:r>
              <a:rPr lang="fa-IR" dirty="0" smtClean="0"/>
              <a:t>زمان نمونه برداری نیز می تواند در میزان دقت به نوعی دخیل باشد. به عبارت دیگر اگر زمان نمونه برداری طوری باشد که تغییرات سیگنال آنالوگ اصلی را نتواند نشان دهد، این نمونه برداری معتبر نبوده و لذا قابل استفاده نخواهد بود.</a:t>
            </a:r>
            <a:endParaRPr lang="en-US" dirty="0"/>
          </a:p>
        </p:txBody>
      </p:sp>
    </p:spTree>
    <p:extLst>
      <p:ext uri="{BB962C8B-B14F-4D97-AF65-F5344CB8AC3E}">
        <p14:creationId xmlns:p14="http://schemas.microsoft.com/office/powerpoint/2010/main" val="2988000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جمع بندی</a:t>
            </a:r>
            <a:endParaRPr lang="en-US" dirty="0"/>
          </a:p>
        </p:txBody>
      </p:sp>
      <p:sp>
        <p:nvSpPr>
          <p:cNvPr id="3" name="Content Placeholder 2"/>
          <p:cNvSpPr>
            <a:spLocks noGrp="1"/>
          </p:cNvSpPr>
          <p:nvPr>
            <p:ph idx="1"/>
          </p:nvPr>
        </p:nvSpPr>
        <p:spPr/>
        <p:txBody>
          <a:bodyPr>
            <a:normAutofit fontScale="85000" lnSpcReduction="20000"/>
          </a:bodyPr>
          <a:lstStyle/>
          <a:p>
            <a:pPr algn="r" rtl="1"/>
            <a:r>
              <a:rPr lang="fa-IR" dirty="0" smtClean="0"/>
              <a:t>سیگنالهای دیجیتال دارای خصوصیاتی هستند که لزوما با خصوصیات سیگنالهای آنالوگ یکی نیست.</a:t>
            </a:r>
          </a:p>
          <a:p>
            <a:pPr algn="r" rtl="1"/>
            <a:r>
              <a:rPr lang="fa-IR" dirty="0" smtClean="0"/>
              <a:t>به دلیل همین ماهیت متفاوت، ریاضیاتی که در این حوزه استفاده می شود متفاوت با ریاضیات حوزه پیوسته است.</a:t>
            </a:r>
          </a:p>
          <a:p>
            <a:pPr algn="r" rtl="1"/>
            <a:r>
              <a:rPr lang="fa-IR" dirty="0" smtClean="0"/>
              <a:t>در نتیجه هدف اصلی درس محاسبات عددی، بدست آوردن روشهایی است که عملگرهای حوزه پیوسته را در حوزه دیجیتال مشابه سازی نمایند.</a:t>
            </a:r>
          </a:p>
          <a:p>
            <a:pPr algn="r" rtl="1"/>
            <a:r>
              <a:rPr lang="fa-IR" dirty="0" smtClean="0"/>
              <a:t>به طور مثال، مشتق، انتگرال، معادلات دیفرانسیل و غیره بایستی مجددا در حوزه گسسته مشابه سازی شوند.</a:t>
            </a:r>
          </a:p>
          <a:p>
            <a:pPr algn="r" rtl="1"/>
            <a:r>
              <a:rPr lang="fa-IR" dirty="0" smtClean="0"/>
              <a:t>طبیعتا این مشابه سازی بسته به الگوریتم ارائه شده می تواند مناسب یا نامناسب باشد. یکی دیگر از اهداف این درس بررسی نقاط قوت و ضعف روشهای مختلف است.</a:t>
            </a:r>
            <a:endParaRPr lang="en-US" dirty="0"/>
          </a:p>
        </p:txBody>
      </p:sp>
    </p:spTree>
    <p:extLst>
      <p:ext uri="{BB962C8B-B14F-4D97-AF65-F5344CB8AC3E}">
        <p14:creationId xmlns:p14="http://schemas.microsoft.com/office/powerpoint/2010/main" val="809836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مقدمه</a:t>
            </a:r>
            <a:endParaRPr lang="en-US" dirty="0"/>
          </a:p>
        </p:txBody>
      </p:sp>
      <p:sp>
        <p:nvSpPr>
          <p:cNvPr id="3" name="Content Placeholder 2"/>
          <p:cNvSpPr>
            <a:spLocks noGrp="1"/>
          </p:cNvSpPr>
          <p:nvPr>
            <p:ph idx="1"/>
          </p:nvPr>
        </p:nvSpPr>
        <p:spPr/>
        <p:txBody>
          <a:bodyPr>
            <a:normAutofit fontScale="92500"/>
          </a:bodyPr>
          <a:lstStyle/>
          <a:p>
            <a:pPr algn="just" rtl="1"/>
            <a:r>
              <a:rPr lang="fa-IR" dirty="0"/>
              <a:t>در طي سالهاي ابتدايي تشکيل کلاسهاي دروه مجازي به دليل عدم آشنايي اغلب دانشجويان با مفاهيم رياضيات مهندسي و همچنين برنامه نويسي کامپيوتر، کلاسهايي به صورت خارج از ساعات دروس اصلي براي دانشجويان تشکيل داده شد که نتايج آن منجر به تشکيل دو کلاس جبراني مقدمه اي بر رياضيات مهندسي و همچنين محاسبات عددي و برنامه نويسي کامپيوتر گرديد. </a:t>
            </a:r>
            <a:endParaRPr lang="fa-IR" dirty="0" smtClean="0"/>
          </a:p>
          <a:p>
            <a:pPr algn="just" rtl="1"/>
            <a:r>
              <a:rPr lang="fa-IR" dirty="0" smtClean="0"/>
              <a:t>لذا </a:t>
            </a:r>
            <a:r>
              <a:rPr lang="fa-IR" dirty="0"/>
              <a:t>هدف اين دروس، </a:t>
            </a:r>
            <a:r>
              <a:rPr lang="fa-IR" dirty="0" smtClean="0"/>
              <a:t>آماده </a:t>
            </a:r>
            <a:r>
              <a:rPr lang="fa-IR" dirty="0"/>
              <a:t>سازي دانشجويان با رياضيات و همچنين برنامه نويسي </a:t>
            </a:r>
            <a:r>
              <a:rPr lang="fa-IR" dirty="0" smtClean="0"/>
              <a:t>است.</a:t>
            </a:r>
            <a:endParaRPr lang="en-US" dirty="0"/>
          </a:p>
        </p:txBody>
      </p:sp>
    </p:spTree>
    <p:extLst>
      <p:ext uri="{BB962C8B-B14F-4D97-AF65-F5344CB8AC3E}">
        <p14:creationId xmlns:p14="http://schemas.microsoft.com/office/powerpoint/2010/main" val="958451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هدف درس</a:t>
            </a:r>
            <a:endParaRPr lang="en-US" dirty="0"/>
          </a:p>
        </p:txBody>
      </p:sp>
      <p:sp>
        <p:nvSpPr>
          <p:cNvPr id="3" name="Content Placeholder 2"/>
          <p:cNvSpPr>
            <a:spLocks noGrp="1"/>
          </p:cNvSpPr>
          <p:nvPr>
            <p:ph idx="1"/>
          </p:nvPr>
        </p:nvSpPr>
        <p:spPr/>
        <p:txBody>
          <a:bodyPr>
            <a:normAutofit fontScale="85000" lnSpcReduction="10000"/>
          </a:bodyPr>
          <a:lstStyle/>
          <a:p>
            <a:pPr algn="just" rtl="1"/>
            <a:r>
              <a:rPr lang="fa-IR" dirty="0"/>
              <a:t>هدف اصلي درس محاسبات عددي، آشنايي با روشهاي برنامه نويسي به منظور حل مسايل رياضيات مندسي است. </a:t>
            </a:r>
            <a:endParaRPr lang="fa-IR" dirty="0" smtClean="0"/>
          </a:p>
          <a:p>
            <a:pPr algn="just" rtl="1"/>
            <a:r>
              <a:rPr lang="fa-IR" dirty="0" smtClean="0"/>
              <a:t>از </a:t>
            </a:r>
            <a:r>
              <a:rPr lang="fa-IR" dirty="0"/>
              <a:t>آنجا که کامپيوتر از ساختار الکترونيکي ديجيتال برخوردار است، روشهاي محاسبات عددي، به دنبال معادلسازي مسايل فضاي رياضيات متعارفي که داراي عدم گسستگي است، با معادلهاي آنها در فضاي گسسته و ديجيتال درون کامپيوتر است. </a:t>
            </a:r>
            <a:endParaRPr lang="fa-IR" dirty="0" smtClean="0"/>
          </a:p>
          <a:p>
            <a:pPr algn="just" rtl="1"/>
            <a:r>
              <a:rPr lang="fa-IR" dirty="0" smtClean="0"/>
              <a:t>لذا </a:t>
            </a:r>
            <a:r>
              <a:rPr lang="fa-IR" dirty="0"/>
              <a:t>اين درس به صورت پيش فرض به دو دانش زير نياز دارد:</a:t>
            </a:r>
            <a:endParaRPr lang="en-US" dirty="0"/>
          </a:p>
          <a:p>
            <a:pPr lvl="0" algn="just" rtl="1"/>
            <a:r>
              <a:rPr lang="fa-IR" dirty="0"/>
              <a:t>آشنايي با رياضيات مهندسي</a:t>
            </a:r>
            <a:endParaRPr lang="en-US" dirty="0"/>
          </a:p>
          <a:p>
            <a:pPr algn="just" rtl="1"/>
            <a:r>
              <a:rPr lang="fa-IR" dirty="0"/>
              <a:t>آشنايي با يک محيط برنامه نويسي</a:t>
            </a:r>
            <a:endParaRPr lang="en-US" dirty="0"/>
          </a:p>
        </p:txBody>
      </p:sp>
    </p:spTree>
    <p:extLst>
      <p:ext uri="{BB962C8B-B14F-4D97-AF65-F5344CB8AC3E}">
        <p14:creationId xmlns:p14="http://schemas.microsoft.com/office/powerpoint/2010/main" val="3695541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توجه</a:t>
            </a:r>
            <a:endParaRPr lang="en-US" dirty="0"/>
          </a:p>
        </p:txBody>
      </p:sp>
      <p:sp>
        <p:nvSpPr>
          <p:cNvPr id="3" name="Content Placeholder 2"/>
          <p:cNvSpPr>
            <a:spLocks noGrp="1"/>
          </p:cNvSpPr>
          <p:nvPr>
            <p:ph idx="1"/>
          </p:nvPr>
        </p:nvSpPr>
        <p:spPr/>
        <p:txBody>
          <a:bodyPr/>
          <a:lstStyle/>
          <a:p>
            <a:pPr algn="r" rtl="1"/>
            <a:r>
              <a:rPr lang="fa-IR" dirty="0"/>
              <a:t>از آنجا که متاسفانه امکان رعايت اين پيش فرضها براي دانشجويان دوره مجازي وجود ندارد، مسئوليت آموزش اين مقدمات نيز بر عهده درس محاسبات عددي گذاشته شده است. در نتيجه حجم مطالب اين درس بيش از يک درس بوده و عملا به مقدار دو درس زمان خواهد گرفت. </a:t>
            </a:r>
            <a:endParaRPr lang="fa-IR" dirty="0" smtClean="0"/>
          </a:p>
          <a:p>
            <a:pPr algn="r" rtl="1"/>
            <a:r>
              <a:rPr lang="fa-IR" dirty="0" smtClean="0"/>
              <a:t>قابل </a:t>
            </a:r>
            <a:r>
              <a:rPr lang="fa-IR" dirty="0"/>
              <a:t>ذکر است که نياز فعاليت دانشجويان به همين دليل در خارج از کلاس دو چندان خواهد بود.</a:t>
            </a:r>
            <a:endParaRPr lang="en-US" dirty="0"/>
          </a:p>
          <a:p>
            <a:pPr marL="0" indent="0" algn="r" rtl="1">
              <a:buNone/>
            </a:pPr>
            <a:endParaRPr lang="en-US" dirty="0"/>
          </a:p>
        </p:txBody>
      </p:sp>
    </p:spTree>
    <p:extLst>
      <p:ext uri="{BB962C8B-B14F-4D97-AF65-F5344CB8AC3E}">
        <p14:creationId xmlns:p14="http://schemas.microsoft.com/office/powerpoint/2010/main" val="3138119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ساختار درس</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pPr algn="r" rtl="1"/>
            <a:r>
              <a:rPr lang="fa-IR" dirty="0"/>
              <a:t>در اين درس 17 جلسه </a:t>
            </a:r>
            <a:r>
              <a:rPr lang="fa-IR" dirty="0" smtClean="0"/>
              <a:t>در </a:t>
            </a:r>
            <a:r>
              <a:rPr lang="fa-IR" dirty="0"/>
              <a:t>نظر گرفته شده </a:t>
            </a:r>
            <a:r>
              <a:rPr lang="fa-IR" dirty="0" smtClean="0"/>
              <a:t>است</a:t>
            </a:r>
            <a:endParaRPr lang="fa-IR" dirty="0"/>
          </a:p>
          <a:p>
            <a:pPr algn="r" rtl="1"/>
            <a:endParaRPr lang="fa-IR" dirty="0" smtClean="0"/>
          </a:p>
          <a:p>
            <a:pPr algn="r" rtl="1"/>
            <a:r>
              <a:rPr lang="fa-IR" dirty="0" smtClean="0"/>
              <a:t>موارد مورد بحث تا میان ترم</a:t>
            </a:r>
          </a:p>
          <a:p>
            <a:pPr lvl="1" algn="r" rtl="1"/>
            <a:r>
              <a:rPr lang="fa-IR" dirty="0" smtClean="0"/>
              <a:t>ساختار </a:t>
            </a:r>
            <a:r>
              <a:rPr lang="fa-IR" dirty="0"/>
              <a:t>کامپيوتر و مفهوم ديجيتال بودن اطلاعات</a:t>
            </a:r>
            <a:endParaRPr lang="en-US" dirty="0"/>
          </a:p>
          <a:p>
            <a:pPr lvl="1" algn="r" rtl="1"/>
            <a:r>
              <a:rPr lang="fa-IR" dirty="0" smtClean="0"/>
              <a:t>آشنايي </a:t>
            </a:r>
            <a:r>
              <a:rPr lang="fa-IR" dirty="0"/>
              <a:t>با </a:t>
            </a:r>
            <a:r>
              <a:rPr lang="fa-IR" dirty="0" smtClean="0"/>
              <a:t>انواع </a:t>
            </a:r>
            <a:r>
              <a:rPr lang="fa-IR" dirty="0"/>
              <a:t>خطا</a:t>
            </a:r>
            <a:endParaRPr lang="en-US" dirty="0"/>
          </a:p>
          <a:p>
            <a:pPr lvl="1" algn="r" rtl="1"/>
            <a:r>
              <a:rPr lang="fa-IR" dirty="0"/>
              <a:t>آشنايي با معادله خط و صفحه</a:t>
            </a:r>
            <a:endParaRPr lang="en-US" dirty="0"/>
          </a:p>
          <a:p>
            <a:pPr lvl="1" algn="r" rtl="1"/>
            <a:r>
              <a:rPr lang="fa-IR" dirty="0"/>
              <a:t>آشنايي با پيش بيني و بسط تيلور</a:t>
            </a:r>
            <a:endParaRPr lang="en-US" dirty="0"/>
          </a:p>
          <a:p>
            <a:pPr lvl="1" algn="r" rtl="1"/>
            <a:r>
              <a:rPr lang="fa-IR" dirty="0"/>
              <a:t>مفهوم مدل خطي يک سيستم</a:t>
            </a:r>
            <a:endParaRPr lang="en-US" dirty="0"/>
          </a:p>
          <a:p>
            <a:pPr lvl="1" algn="r" rtl="1"/>
            <a:r>
              <a:rPr lang="fa-IR" dirty="0"/>
              <a:t>حل دسته معادلات خطي از روش گوس</a:t>
            </a:r>
            <a:endParaRPr lang="en-US" dirty="0"/>
          </a:p>
          <a:p>
            <a:pPr lvl="1" algn="r" rtl="1"/>
            <a:r>
              <a:rPr lang="fa-IR" dirty="0"/>
              <a:t>حل دسته معادلات خطي از روش گوس-جردن </a:t>
            </a:r>
            <a:endParaRPr lang="en-US" dirty="0"/>
          </a:p>
          <a:p>
            <a:pPr lvl="1" algn="r" rtl="1"/>
            <a:r>
              <a:rPr lang="fa-IR" dirty="0"/>
              <a:t>حل دسته معادلات خطي از روش </a:t>
            </a:r>
            <a:r>
              <a:rPr lang="fa-IR" dirty="0" smtClean="0"/>
              <a:t>ژاکوپي</a:t>
            </a:r>
            <a:endParaRPr lang="en-US" dirty="0"/>
          </a:p>
        </p:txBody>
      </p:sp>
    </p:spTree>
    <p:extLst>
      <p:ext uri="{BB962C8B-B14F-4D97-AF65-F5344CB8AC3E}">
        <p14:creationId xmlns:p14="http://schemas.microsoft.com/office/powerpoint/2010/main" val="4275087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ادامه مواد درسی</a:t>
            </a:r>
            <a:endParaRPr lang="en-US" dirty="0"/>
          </a:p>
        </p:txBody>
      </p:sp>
      <p:sp>
        <p:nvSpPr>
          <p:cNvPr id="3" name="Content Placeholder 2"/>
          <p:cNvSpPr>
            <a:spLocks noGrp="1"/>
          </p:cNvSpPr>
          <p:nvPr>
            <p:ph idx="1"/>
          </p:nvPr>
        </p:nvSpPr>
        <p:spPr/>
        <p:txBody>
          <a:bodyPr>
            <a:normAutofit/>
          </a:bodyPr>
          <a:lstStyle/>
          <a:p>
            <a:pPr algn="r" rtl="1"/>
            <a:r>
              <a:rPr lang="fa-IR" dirty="0" smtClean="0"/>
              <a:t>موارد مورد بحث بعد از میان ترم:</a:t>
            </a:r>
            <a:endParaRPr lang="fa-IR" dirty="0"/>
          </a:p>
          <a:p>
            <a:pPr lvl="1" algn="r" rtl="1"/>
            <a:r>
              <a:rPr lang="fa-IR" dirty="0" smtClean="0"/>
              <a:t>مفهوم غير خطي بودن يک رابطه و حل يک رابطه غير خطي از روش مقدارگذاري متوالي، روشهاي درونيابي و نيوتون رافسون</a:t>
            </a:r>
          </a:p>
          <a:p>
            <a:pPr lvl="1" algn="r" rtl="1"/>
            <a:r>
              <a:rPr lang="fa-IR" dirty="0" smtClean="0"/>
              <a:t>روابط </a:t>
            </a:r>
            <a:r>
              <a:rPr lang="fa-IR" dirty="0"/>
              <a:t>تفاضل محدود مستقيم و معکوس</a:t>
            </a:r>
            <a:endParaRPr lang="en-US" dirty="0"/>
          </a:p>
          <a:p>
            <a:pPr lvl="1" algn="r" rtl="1"/>
            <a:r>
              <a:rPr lang="fa-IR" dirty="0"/>
              <a:t>تعريف مشتق</a:t>
            </a:r>
            <a:endParaRPr lang="en-US" dirty="0"/>
          </a:p>
          <a:p>
            <a:pPr lvl="1" algn="r" rtl="1"/>
            <a:r>
              <a:rPr lang="fa-IR" dirty="0"/>
              <a:t>درونيابي </a:t>
            </a:r>
            <a:r>
              <a:rPr lang="fa-IR" dirty="0" smtClean="0"/>
              <a:t>توابع و برازش منحنی</a:t>
            </a:r>
            <a:endParaRPr lang="en-US" dirty="0"/>
          </a:p>
          <a:p>
            <a:pPr lvl="1" algn="r" rtl="1"/>
            <a:r>
              <a:rPr lang="fa-IR" dirty="0"/>
              <a:t>انتگرال گيري از يک تابع </a:t>
            </a:r>
            <a:endParaRPr lang="en-US" dirty="0"/>
          </a:p>
          <a:p>
            <a:pPr lvl="1" algn="r" rtl="1"/>
            <a:r>
              <a:rPr lang="fa-IR" dirty="0"/>
              <a:t>معادلات ديفرانسيل </a:t>
            </a:r>
            <a:r>
              <a:rPr lang="fa-IR" dirty="0" smtClean="0"/>
              <a:t>معمولي</a:t>
            </a:r>
            <a:endParaRPr lang="en-US" dirty="0"/>
          </a:p>
        </p:txBody>
      </p:sp>
    </p:spTree>
    <p:extLst>
      <p:ext uri="{BB962C8B-B14F-4D97-AF65-F5344CB8AC3E}">
        <p14:creationId xmlns:p14="http://schemas.microsoft.com/office/powerpoint/2010/main" val="429101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نحوه محاسبه نمره</a:t>
            </a:r>
            <a:endParaRPr lang="en-US" dirty="0"/>
          </a:p>
        </p:txBody>
      </p:sp>
      <p:sp>
        <p:nvSpPr>
          <p:cNvPr id="3" name="Content Placeholder 2"/>
          <p:cNvSpPr>
            <a:spLocks noGrp="1"/>
          </p:cNvSpPr>
          <p:nvPr>
            <p:ph idx="1"/>
          </p:nvPr>
        </p:nvSpPr>
        <p:spPr/>
        <p:txBody>
          <a:bodyPr/>
          <a:lstStyle/>
          <a:p>
            <a:pPr algn="r" rtl="1"/>
            <a:r>
              <a:rPr lang="fa-IR" dirty="0" smtClean="0"/>
              <a:t>حل </a:t>
            </a:r>
            <a:r>
              <a:rPr lang="fa-IR" dirty="0"/>
              <a:t>تمرينها: </a:t>
            </a:r>
            <a:r>
              <a:rPr lang="fa-IR" dirty="0" smtClean="0"/>
              <a:t>30%</a:t>
            </a:r>
            <a:endParaRPr lang="en-US" dirty="0"/>
          </a:p>
          <a:p>
            <a:pPr algn="r" rtl="1"/>
            <a:r>
              <a:rPr lang="fa-IR" dirty="0"/>
              <a:t>ميانترم: 35</a:t>
            </a:r>
            <a:r>
              <a:rPr lang="fa-IR" dirty="0" smtClean="0"/>
              <a:t>% (4 اردیبهشت 1392)</a:t>
            </a:r>
            <a:endParaRPr lang="en-US" dirty="0"/>
          </a:p>
          <a:p>
            <a:pPr algn="r" rtl="1"/>
            <a:r>
              <a:rPr lang="fa-IR" dirty="0"/>
              <a:t>پايان ترم: </a:t>
            </a:r>
            <a:r>
              <a:rPr lang="fa-IR" dirty="0" smtClean="0"/>
              <a:t>35%</a:t>
            </a:r>
          </a:p>
          <a:p>
            <a:pPr algn="r" rtl="1"/>
            <a:r>
              <a:rPr lang="fa-IR" dirty="0" smtClean="0"/>
              <a:t>حضور بدون غیبت در کلاس 5% اضافه</a:t>
            </a:r>
            <a:endParaRPr lang="en-US" dirty="0"/>
          </a:p>
          <a:p>
            <a:pPr marL="0" indent="0" algn="r" rtl="1">
              <a:buNone/>
            </a:pPr>
            <a:endParaRPr lang="en-US" dirty="0"/>
          </a:p>
        </p:txBody>
      </p:sp>
    </p:spTree>
    <p:extLst>
      <p:ext uri="{BB962C8B-B14F-4D97-AF65-F5344CB8AC3E}">
        <p14:creationId xmlns:p14="http://schemas.microsoft.com/office/powerpoint/2010/main" val="4147150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a:t>چگونگی آشنايي با نرم </a:t>
            </a:r>
            <a:r>
              <a:rPr lang="fa-IR" dirty="0" smtClean="0"/>
              <a:t>افزار</a:t>
            </a:r>
            <a:r>
              <a:rPr lang="en-US" dirty="0"/>
              <a:t> </a:t>
            </a:r>
            <a:r>
              <a:rPr lang="en-US" dirty="0" err="1" smtClean="0"/>
              <a:t>Matlab</a:t>
            </a:r>
            <a:r>
              <a:rPr lang="en-US" dirty="0" smtClean="0"/>
              <a:t> </a:t>
            </a:r>
            <a:endParaRPr lang="en-US" dirty="0"/>
          </a:p>
        </p:txBody>
      </p:sp>
      <p:sp>
        <p:nvSpPr>
          <p:cNvPr id="3" name="Content Placeholder 2"/>
          <p:cNvSpPr>
            <a:spLocks noGrp="1"/>
          </p:cNvSpPr>
          <p:nvPr>
            <p:ph idx="1"/>
          </p:nvPr>
        </p:nvSpPr>
        <p:spPr/>
        <p:txBody>
          <a:bodyPr>
            <a:normAutofit fontScale="70000" lnSpcReduction="20000"/>
          </a:bodyPr>
          <a:lstStyle/>
          <a:p>
            <a:pPr lvl="0" algn="r" rtl="1"/>
            <a:r>
              <a:rPr lang="fa-IR" dirty="0"/>
              <a:t>استفاده از کلاس حل تمرين: 3 جلسه ابتدايي حل تمرين به اين موارد اختصاصا دارد:</a:t>
            </a:r>
            <a:endParaRPr lang="en-US" dirty="0"/>
          </a:p>
          <a:p>
            <a:pPr lvl="1" algn="r" rtl="1"/>
            <a:r>
              <a:rPr lang="fa-IR" dirty="0"/>
              <a:t>نرم افزار </a:t>
            </a:r>
            <a:r>
              <a:rPr lang="en-US" dirty="0" err="1"/>
              <a:t>Matlab</a:t>
            </a:r>
            <a:r>
              <a:rPr lang="fa-IR" dirty="0"/>
              <a:t> چگونه نصب می شود؟</a:t>
            </a:r>
            <a:endParaRPr lang="en-US" dirty="0"/>
          </a:p>
          <a:p>
            <a:pPr lvl="1" algn="r" rtl="1"/>
            <a:r>
              <a:rPr lang="fa-IR" dirty="0"/>
              <a:t>این نرم افزار چه بخشهایی دارد؟</a:t>
            </a:r>
            <a:endParaRPr lang="en-US" dirty="0"/>
          </a:p>
          <a:p>
            <a:pPr lvl="1" algn="r" rtl="1"/>
            <a:r>
              <a:rPr lang="fa-IR" dirty="0"/>
              <a:t>مفهوم ماتریس و متغیر اسکالر تعريف آنها در نرم افزار</a:t>
            </a:r>
            <a:endParaRPr lang="en-US" dirty="0"/>
          </a:p>
          <a:p>
            <a:pPr lvl="1" algn="r" rtl="1"/>
            <a:r>
              <a:rPr lang="fa-IR" dirty="0"/>
              <a:t>چگونگی اجرای توابع مقدماتی ریاضی مانند ضرب و تقسیم و توان و جذر</a:t>
            </a:r>
            <a:endParaRPr lang="en-US" dirty="0"/>
          </a:p>
          <a:p>
            <a:pPr lvl="1" algn="r" rtl="1"/>
            <a:r>
              <a:rPr lang="fa-IR" dirty="0"/>
              <a:t>چگونگی رسم یک تابع دوبعدی</a:t>
            </a:r>
            <a:endParaRPr lang="en-US" dirty="0"/>
          </a:p>
          <a:p>
            <a:pPr lvl="0" algn="r" rtl="1"/>
            <a:r>
              <a:rPr lang="fa-IR" dirty="0"/>
              <a:t>استفاده از کتابهای مرجع:</a:t>
            </a:r>
            <a:endParaRPr lang="en-US" dirty="0"/>
          </a:p>
          <a:p>
            <a:pPr algn="r" rtl="1"/>
            <a:r>
              <a:rPr lang="fa-IR" dirty="0"/>
              <a:t>کتابهای مرجع متعددی برای برنامه نویسی در محیط </a:t>
            </a:r>
            <a:r>
              <a:rPr lang="en-US" dirty="0" err="1"/>
              <a:t>Matlab</a:t>
            </a:r>
            <a:r>
              <a:rPr lang="fa-IR" dirty="0"/>
              <a:t> نوشته شده است با این وجود، برخی از این کتابها ساده تر هستند. کتاب "نرم افزار </a:t>
            </a:r>
            <a:r>
              <a:rPr lang="en-US" dirty="0" err="1"/>
              <a:t>Matlab</a:t>
            </a:r>
            <a:r>
              <a:rPr lang="fa-IR" dirty="0"/>
              <a:t> برای مهندسین"  نوشته استفان چاپمن، ترجه دکتر سعدان زکایی، انتشارات دانشگاه خواجه نصیر از این جمله است. </a:t>
            </a:r>
            <a:endParaRPr lang="en-US" dirty="0"/>
          </a:p>
          <a:p>
            <a:pPr algn="r" rtl="1"/>
            <a:r>
              <a:rPr lang="fa-IR" dirty="0"/>
              <a:t>استفاده از </a:t>
            </a:r>
            <a:r>
              <a:rPr lang="en-US" dirty="0"/>
              <a:t>Help</a:t>
            </a:r>
            <a:r>
              <a:rPr lang="fa-IR" dirty="0"/>
              <a:t> نرم افزار</a:t>
            </a:r>
            <a:endParaRPr lang="en-US" dirty="0"/>
          </a:p>
        </p:txBody>
      </p:sp>
    </p:spTree>
    <p:extLst>
      <p:ext uri="{BB962C8B-B14F-4D97-AF65-F5344CB8AC3E}">
        <p14:creationId xmlns:p14="http://schemas.microsoft.com/office/powerpoint/2010/main" val="3638939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تبدیل سیگنال آنالوگ به دیجیتال</a:t>
            </a:r>
            <a:endParaRPr lang="en-US" dirty="0"/>
          </a:p>
        </p:txBody>
      </p:sp>
      <p:sp>
        <p:nvSpPr>
          <p:cNvPr id="3" name="Content Placeholder 2"/>
          <p:cNvSpPr>
            <a:spLocks noGrp="1"/>
          </p:cNvSpPr>
          <p:nvPr>
            <p:ph idx="1"/>
          </p:nvPr>
        </p:nvSpPr>
        <p:spPr/>
        <p:txBody>
          <a:bodyPr/>
          <a:lstStyle/>
          <a:p>
            <a:pPr algn="r" rtl="1"/>
            <a:r>
              <a:rPr lang="fa-IR" dirty="0" smtClean="0"/>
              <a:t>گسسته سازی در اندازه:</a:t>
            </a:r>
          </a:p>
          <a:p>
            <a:pPr marL="0" indent="0" algn="r" rtl="1">
              <a:buNone/>
            </a:pPr>
            <a:r>
              <a:rPr lang="fa-IR" dirty="0" smtClean="0"/>
              <a:t>معمولا تعداد حالات ممکن</a:t>
            </a:r>
          </a:p>
          <a:p>
            <a:pPr marL="0" indent="0" algn="r" rtl="1">
              <a:buNone/>
            </a:pPr>
            <a:r>
              <a:rPr lang="fa-IR" dirty="0" smtClean="0"/>
              <a:t>برای تغییرات یک متغیر </a:t>
            </a:r>
          </a:p>
          <a:p>
            <a:pPr marL="0" indent="0" algn="r" rtl="1">
              <a:buNone/>
            </a:pPr>
            <a:r>
              <a:rPr lang="fa-IR" dirty="0" smtClean="0"/>
              <a:t>دیجیتال محدود است.</a:t>
            </a:r>
            <a:endParaRPr lang="en-US" dirty="0"/>
          </a:p>
        </p:txBody>
      </p:sp>
      <p:sp>
        <p:nvSpPr>
          <p:cNvPr id="4" name="Rectangle 3"/>
          <p:cNvSpPr txBox="1">
            <a:spLocks noChangeArrowheads="1"/>
          </p:cNvSpPr>
          <p:nvPr/>
        </p:nvSpPr>
        <p:spPr>
          <a:xfrm>
            <a:off x="-533400" y="1752600"/>
            <a:ext cx="6172200" cy="1905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2">
              <a:lnSpc>
                <a:spcPct val="90000"/>
              </a:lnSpc>
            </a:pPr>
            <a:r>
              <a:rPr lang="en-US" sz="1800" dirty="0" smtClean="0"/>
              <a:t>1 bit     </a:t>
            </a:r>
            <a:r>
              <a:rPr lang="en-US" sz="1800" dirty="0" smtClean="0">
                <a:sym typeface="Wingdings" pitchFamily="2" charset="2"/>
              </a:rPr>
              <a:t>   2 possible values</a:t>
            </a:r>
          </a:p>
          <a:p>
            <a:pPr lvl="2">
              <a:lnSpc>
                <a:spcPct val="90000"/>
              </a:lnSpc>
            </a:pPr>
            <a:r>
              <a:rPr lang="en-US" sz="1800" dirty="0" smtClean="0">
                <a:sym typeface="Wingdings" pitchFamily="2" charset="2"/>
              </a:rPr>
              <a:t>2 bits      4 possible values</a:t>
            </a:r>
          </a:p>
          <a:p>
            <a:pPr lvl="2">
              <a:lnSpc>
                <a:spcPct val="90000"/>
              </a:lnSpc>
            </a:pPr>
            <a:r>
              <a:rPr lang="en-US" sz="1800" dirty="0" smtClean="0">
                <a:sym typeface="Wingdings" pitchFamily="2" charset="2"/>
              </a:rPr>
              <a:t>8 bits      256 possible values</a:t>
            </a:r>
          </a:p>
          <a:p>
            <a:pPr lvl="2">
              <a:lnSpc>
                <a:spcPct val="90000"/>
              </a:lnSpc>
            </a:pPr>
            <a:r>
              <a:rPr lang="en-US" sz="1800" dirty="0" smtClean="0">
                <a:sym typeface="Wingdings" pitchFamily="2" charset="2"/>
              </a:rPr>
              <a:t>16 bits    65356 possible values</a:t>
            </a:r>
          </a:p>
          <a:p>
            <a:pPr lvl="2">
              <a:lnSpc>
                <a:spcPct val="90000"/>
              </a:lnSpc>
              <a:buFontTx/>
              <a:buNone/>
            </a:pPr>
            <a:r>
              <a:rPr lang="en-US" sz="1800" dirty="0" smtClean="0">
                <a:sym typeface="Wingdings" pitchFamily="2" charset="2"/>
              </a:rPr>
              <a:t>       </a:t>
            </a:r>
            <a:r>
              <a:rPr lang="en-US" sz="1200" dirty="0" smtClean="0">
                <a:sym typeface="Wingdings" pitchFamily="2" charset="2"/>
              </a:rPr>
              <a:t>:                                     :</a:t>
            </a:r>
          </a:p>
          <a:p>
            <a:pPr lvl="2">
              <a:lnSpc>
                <a:spcPct val="90000"/>
              </a:lnSpc>
            </a:pPr>
            <a:r>
              <a:rPr lang="en-US" sz="1800" dirty="0" smtClean="0">
                <a:sym typeface="Wingdings" pitchFamily="2" charset="2"/>
              </a:rPr>
              <a:t>N bits     2</a:t>
            </a:r>
            <a:r>
              <a:rPr lang="en-US" sz="1800" baseline="30000" dirty="0" smtClean="0">
                <a:sym typeface="Wingdings" pitchFamily="2" charset="2"/>
              </a:rPr>
              <a:t>N</a:t>
            </a:r>
            <a:r>
              <a:rPr lang="en-US" sz="1800" dirty="0" smtClean="0">
                <a:sym typeface="Wingdings" pitchFamily="2" charset="2"/>
              </a:rPr>
              <a:t> possible values</a:t>
            </a:r>
            <a:endParaRPr lang="en-US" sz="1800" dirty="0"/>
          </a:p>
        </p:txBody>
      </p:sp>
      <p:pic>
        <p:nvPicPr>
          <p:cNvPr id="5" name="Picture 8" descr="Figure_aliassing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86" y="3952875"/>
            <a:ext cx="9140825" cy="2816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3464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Bodoni MT Black"/>
        <a:ea typeface=""/>
        <a:cs typeface="B Titr"/>
      </a:majorFont>
      <a:minorFont>
        <a:latin typeface="Arial"/>
        <a:ea typeface=""/>
        <a:cs typeface="B Yek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969</Words>
  <Application>Microsoft Office PowerPoint</Application>
  <PresentationFormat>On-screen Show (4:3)</PresentationFormat>
  <Paragraphs>97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محاسبات عددی و برنامه نویسی</vt:lpstr>
      <vt:lpstr>مقدمه</vt:lpstr>
      <vt:lpstr>هدف درس</vt:lpstr>
      <vt:lpstr>توجه</vt:lpstr>
      <vt:lpstr>ساختار درس</vt:lpstr>
      <vt:lpstr>ادامه مواد درسی</vt:lpstr>
      <vt:lpstr>نحوه محاسبه نمره</vt:lpstr>
      <vt:lpstr>چگونگی آشنايي با نرم افزار Matlab </vt:lpstr>
      <vt:lpstr>تبدیل سیگنال آنالوگ به دیجیتال</vt:lpstr>
      <vt:lpstr>مثال</vt:lpstr>
      <vt:lpstr>مثال</vt:lpstr>
      <vt:lpstr>نتیجه 1</vt:lpstr>
      <vt:lpstr>تبدیل سیگنال آنالوگ به دیجیتال</vt:lpstr>
      <vt:lpstr>نتیجه 2</vt:lpstr>
      <vt:lpstr>جمع بندی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محاسبات عددی و برنامه نویسی</dc:title>
  <dc:creator>dr pajouh</dc:creator>
  <cp:lastModifiedBy>dr pajouh</cp:lastModifiedBy>
  <cp:revision>10</cp:revision>
  <dcterms:created xsi:type="dcterms:W3CDTF">2013-01-28T07:25:30Z</dcterms:created>
  <dcterms:modified xsi:type="dcterms:W3CDTF">2013-01-28T11:33:41Z</dcterms:modified>
</cp:coreProperties>
</file>